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43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2216996" y="640374"/>
            <a:ext cx="4452486" cy="1691014"/>
          </a:xfrm>
          <a:prstGeom prst="rect">
            <a:avLst/>
          </a:prstGeom>
          <a:noFill/>
          <a:ln>
            <a:noFill/>
          </a:ln>
        </p:spPr>
      </p:pic>
      <p:sp>
        <p:nvSpPr>
          <p:cNvPr id="89" name="Google Shape;89;p13"/>
          <p:cNvSpPr txBox="1"/>
          <p:nvPr/>
        </p:nvSpPr>
        <p:spPr>
          <a:xfrm>
            <a:off x="635000" y="2755900"/>
            <a:ext cx="7912100" cy="16004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2019 Sensory-Friendly Performance sponsored by Astra Foundation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0" name="Google Shape;90;p13"/>
          <p:cNvPicPr preferRelativeResize="0"/>
          <p:nvPr/>
        </p:nvPicPr>
        <p:blipFill rotWithShape="1">
          <a:blip r:embed="rId4">
            <a:alphaModFix/>
          </a:blip>
          <a:srcRect/>
          <a:stretch/>
        </p:blipFill>
        <p:spPr>
          <a:xfrm>
            <a:off x="3191447" y="4356336"/>
            <a:ext cx="2799206" cy="18807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Sitting Down</a:t>
            </a:r>
            <a:endParaRPr b="1">
              <a:solidFill>
                <a:srgbClr val="31859B"/>
              </a:solidFill>
            </a:endParaRPr>
          </a:p>
        </p:txBody>
      </p:sp>
      <p:sp>
        <p:nvSpPr>
          <p:cNvPr id="155" name="Google Shape;155;p22"/>
          <p:cNvSpPr txBox="1">
            <a:spLocks noGrp="1"/>
          </p:cNvSpPr>
          <p:nvPr>
            <p:ph type="body" idx="1"/>
          </p:nvPr>
        </p:nvSpPr>
        <p:spPr>
          <a:xfrm>
            <a:off x="457200" y="1417638"/>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I will find my seat by matching the ticket number to the seat. When we get to our seats, I will fold down my theater chair and sit down.</a:t>
            </a:r>
            <a:endParaRPr/>
          </a:p>
          <a:p>
            <a:pPr marL="342900" lvl="0" indent="-139700" algn="l" rtl="0">
              <a:lnSpc>
                <a:spcPct val="100000"/>
              </a:lnSpc>
              <a:spcBef>
                <a:spcPts val="640"/>
              </a:spcBef>
              <a:spcAft>
                <a:spcPts val="0"/>
              </a:spcAft>
              <a:buClr>
                <a:schemeClr val="dk1"/>
              </a:buClr>
              <a:buSzPts val="3200"/>
              <a:buFont typeface="Arial"/>
              <a:buNone/>
            </a:pPr>
            <a:endParaRPr/>
          </a:p>
        </p:txBody>
      </p:sp>
      <p:pic>
        <p:nvPicPr>
          <p:cNvPr id="156" name="Google Shape;156;p22"/>
          <p:cNvPicPr preferRelativeResize="0"/>
          <p:nvPr/>
        </p:nvPicPr>
        <p:blipFill rotWithShape="1">
          <a:blip r:embed="rId3">
            <a:alphaModFix/>
          </a:blip>
          <a:srcRect/>
          <a:stretch/>
        </p:blipFill>
        <p:spPr>
          <a:xfrm>
            <a:off x="915787" y="3060150"/>
            <a:ext cx="2533191" cy="3530600"/>
          </a:xfrm>
          <a:prstGeom prst="rect">
            <a:avLst/>
          </a:prstGeom>
          <a:noFill/>
          <a:ln>
            <a:noFill/>
          </a:ln>
        </p:spPr>
      </p:pic>
      <p:pic>
        <p:nvPicPr>
          <p:cNvPr id="157" name="Google Shape;157;p22"/>
          <p:cNvPicPr preferRelativeResize="0"/>
          <p:nvPr/>
        </p:nvPicPr>
        <p:blipFill rotWithShape="1">
          <a:blip r:embed="rId4">
            <a:alphaModFix/>
          </a:blip>
          <a:srcRect b="49420"/>
          <a:stretch/>
        </p:blipFill>
        <p:spPr>
          <a:xfrm>
            <a:off x="3902400" y="3556950"/>
            <a:ext cx="5058203" cy="1889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57200" y="274638"/>
            <a:ext cx="8229600" cy="10398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The Auditorium</a:t>
            </a:r>
            <a:endParaRPr/>
          </a:p>
        </p:txBody>
      </p:sp>
      <p:sp>
        <p:nvSpPr>
          <p:cNvPr id="163" name="Google Shape;163;p23"/>
          <p:cNvSpPr txBox="1">
            <a:spLocks noGrp="1"/>
          </p:cNvSpPr>
          <p:nvPr>
            <p:ph type="body" idx="1"/>
          </p:nvPr>
        </p:nvSpPr>
        <p:spPr>
          <a:xfrm>
            <a:off x="457198" y="1130300"/>
            <a:ext cx="5003802" cy="53080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a:buNone/>
            </a:pPr>
            <a:r>
              <a:rPr lang="en-US"/>
              <a:t>I can look all around the theater before the show starts. Many different things inside the auditorium might be new to me. </a:t>
            </a:r>
            <a:endParaRPr/>
          </a:p>
          <a:p>
            <a:pPr marL="0" lvl="0" indent="0" algn="l" rtl="0">
              <a:lnSpc>
                <a:spcPct val="90000"/>
              </a:lnSpc>
              <a:spcBef>
                <a:spcPts val="640"/>
              </a:spcBef>
              <a:spcAft>
                <a:spcPts val="0"/>
              </a:spcAft>
              <a:buClr>
                <a:schemeClr val="dk1"/>
              </a:buClr>
              <a:buSzPts val="3200"/>
              <a:buFont typeface="Arial"/>
              <a:buNone/>
            </a:pPr>
            <a:endParaRPr/>
          </a:p>
          <a:p>
            <a:pPr marL="0" lvl="0" indent="0" algn="l" rtl="0">
              <a:lnSpc>
                <a:spcPct val="90000"/>
              </a:lnSpc>
              <a:spcBef>
                <a:spcPts val="640"/>
              </a:spcBef>
              <a:spcAft>
                <a:spcPts val="0"/>
              </a:spcAft>
              <a:buClr>
                <a:schemeClr val="dk1"/>
              </a:buClr>
              <a:buSzPts val="3200"/>
              <a:buFont typeface="Arial"/>
              <a:buNone/>
            </a:pPr>
            <a:r>
              <a:rPr lang="en-US"/>
              <a:t>I might see stage lights, speakers, and musical instruments. Quiet music might be playing in the auditorium.</a:t>
            </a:r>
            <a:endParaRPr/>
          </a:p>
          <a:p>
            <a:pPr marL="342900" lvl="0" indent="-139700" algn="l" rtl="0">
              <a:lnSpc>
                <a:spcPct val="90000"/>
              </a:lnSpc>
              <a:spcBef>
                <a:spcPts val="640"/>
              </a:spcBef>
              <a:spcAft>
                <a:spcPts val="0"/>
              </a:spcAft>
              <a:buClr>
                <a:schemeClr val="dk1"/>
              </a:buClr>
              <a:buSzPts val="3200"/>
              <a:buFont typeface="Arial"/>
              <a:buNone/>
            </a:pPr>
            <a:endParaRPr/>
          </a:p>
        </p:txBody>
      </p:sp>
      <p:pic>
        <p:nvPicPr>
          <p:cNvPr id="164" name="Google Shape;164;p23"/>
          <p:cNvPicPr preferRelativeResize="0"/>
          <p:nvPr/>
        </p:nvPicPr>
        <p:blipFill rotWithShape="1">
          <a:blip r:embed="rId3">
            <a:alphaModFix/>
          </a:blip>
          <a:srcRect/>
          <a:stretch/>
        </p:blipFill>
        <p:spPr>
          <a:xfrm>
            <a:off x="5348288" y="1314449"/>
            <a:ext cx="2781104" cy="2627107"/>
          </a:xfrm>
          <a:prstGeom prst="rect">
            <a:avLst/>
          </a:prstGeom>
          <a:noFill/>
          <a:ln>
            <a:noFill/>
          </a:ln>
        </p:spPr>
      </p:pic>
      <p:pic>
        <p:nvPicPr>
          <p:cNvPr id="165" name="Google Shape;165;p23"/>
          <p:cNvPicPr preferRelativeResize="0"/>
          <p:nvPr/>
        </p:nvPicPr>
        <p:blipFill rotWithShape="1">
          <a:blip r:embed="rId4">
            <a:alphaModFix/>
          </a:blip>
          <a:srcRect/>
          <a:stretch/>
        </p:blipFill>
        <p:spPr>
          <a:xfrm>
            <a:off x="5348287" y="4110038"/>
            <a:ext cx="3338513" cy="2535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p:nvPr/>
        </p:nvSpPr>
        <p:spPr>
          <a:xfrm>
            <a:off x="647700" y="1098550"/>
            <a:ext cx="5575300" cy="5262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Hans Christ</a:t>
            </a:r>
            <a:r>
              <a:rPr lang="en-US" sz="2800">
                <a:solidFill>
                  <a:schemeClr val="dk1"/>
                </a:solidFill>
                <a:latin typeface="Calibri"/>
                <a:ea typeface="Calibri"/>
                <a:cs typeface="Calibri"/>
                <a:sym typeface="Calibri"/>
              </a:rPr>
              <a:t>ian</a:t>
            </a:r>
            <a:r>
              <a:rPr lang="en-US" sz="2800" b="0" i="0" u="none" strike="noStrike" cap="none">
                <a:solidFill>
                  <a:schemeClr val="dk1"/>
                </a:solidFill>
                <a:latin typeface="Calibri"/>
                <a:ea typeface="Calibri"/>
                <a:cs typeface="Calibri"/>
                <a:sym typeface="Calibri"/>
              </a:rPr>
              <a:t> Anderson first wrote </a:t>
            </a:r>
            <a:r>
              <a:rPr lang="en-US" sz="2800" b="1" i="0" u="none" strike="noStrike" cap="none">
                <a:solidFill>
                  <a:srgbClr val="31859B"/>
                </a:solidFill>
                <a:latin typeface="Calibri"/>
                <a:ea typeface="Calibri"/>
                <a:cs typeface="Calibri"/>
                <a:sym typeface="Calibri"/>
              </a:rPr>
              <a:t>The Little Mermaid </a:t>
            </a:r>
            <a:r>
              <a:rPr lang="en-US" sz="2800" b="0" i="0" u="none" strike="noStrike" cap="none">
                <a:solidFill>
                  <a:schemeClr val="dk1"/>
                </a:solidFill>
                <a:latin typeface="Calibri"/>
                <a:ea typeface="Calibri"/>
                <a:cs typeface="Calibri"/>
                <a:sym typeface="Calibri"/>
              </a:rPr>
              <a:t>in 1837. Since then, many other people have told the story in different ways.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This show is based on the Disney movie version of The Little Mermaid, so most of the characters and songs are the same. I will also hear new songs. Some parts of the story in the show are different from the movie, especially in the second act.</a:t>
            </a:r>
            <a:endParaRPr sz="1400" b="0" i="0" u="none" strike="noStrike" cap="none">
              <a:solidFill>
                <a:srgbClr val="000000"/>
              </a:solidFill>
              <a:latin typeface="Arial"/>
              <a:ea typeface="Arial"/>
              <a:cs typeface="Arial"/>
              <a:sym typeface="Arial"/>
            </a:endParaRPr>
          </a:p>
        </p:txBody>
      </p:sp>
      <p:sp>
        <p:nvSpPr>
          <p:cNvPr id="171" name="Google Shape;171;p24"/>
          <p:cNvSpPr txBox="1"/>
          <p:nvPr/>
        </p:nvSpPr>
        <p:spPr>
          <a:xfrm>
            <a:off x="1308100" y="283061"/>
            <a:ext cx="6451600"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31859B"/>
                </a:solidFill>
                <a:latin typeface="Calibri"/>
                <a:ea typeface="Calibri"/>
                <a:cs typeface="Calibri"/>
                <a:sym typeface="Calibri"/>
              </a:rPr>
              <a:t>The Little Mermaid Story</a:t>
            </a:r>
            <a:endParaRPr sz="4400" b="1" i="0" u="none" strike="noStrike" cap="none">
              <a:solidFill>
                <a:srgbClr val="31859B"/>
              </a:solidFill>
              <a:latin typeface="Calibri"/>
              <a:ea typeface="Calibri"/>
              <a:cs typeface="Calibri"/>
              <a:sym typeface="Calibri"/>
            </a:endParaRPr>
          </a:p>
        </p:txBody>
      </p:sp>
      <p:pic>
        <p:nvPicPr>
          <p:cNvPr id="172" name="Google Shape;172;p24"/>
          <p:cNvPicPr preferRelativeResize="0"/>
          <p:nvPr/>
        </p:nvPicPr>
        <p:blipFill rotWithShape="1">
          <a:blip r:embed="rId3">
            <a:alphaModFix/>
          </a:blip>
          <a:srcRect/>
          <a:stretch/>
        </p:blipFill>
        <p:spPr>
          <a:xfrm>
            <a:off x="6288837" y="970734"/>
            <a:ext cx="2381249" cy="2976561"/>
          </a:xfrm>
          <a:prstGeom prst="rect">
            <a:avLst/>
          </a:prstGeom>
          <a:noFill/>
          <a:ln>
            <a:noFill/>
          </a:ln>
        </p:spPr>
      </p:pic>
      <p:pic>
        <p:nvPicPr>
          <p:cNvPr id="173" name="Google Shape;173;p24"/>
          <p:cNvPicPr preferRelativeResize="0"/>
          <p:nvPr/>
        </p:nvPicPr>
        <p:blipFill rotWithShape="1">
          <a:blip r:embed="rId4">
            <a:alphaModFix/>
          </a:blip>
          <a:srcRect/>
          <a:stretch/>
        </p:blipFill>
        <p:spPr>
          <a:xfrm>
            <a:off x="6223000" y="4051300"/>
            <a:ext cx="2512924" cy="27474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457200" y="3889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Introducing Actors </a:t>
            </a:r>
            <a:endParaRPr/>
          </a:p>
        </p:txBody>
      </p:sp>
      <p:sp>
        <p:nvSpPr>
          <p:cNvPr id="179" name="Google Shape;179;p25"/>
          <p:cNvSpPr txBox="1">
            <a:spLocks noGrp="1"/>
          </p:cNvSpPr>
          <p:nvPr>
            <p:ph type="body" idx="1"/>
          </p:nvPr>
        </p:nvSpPr>
        <p:spPr>
          <a:xfrm>
            <a:off x="457200" y="20193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Before the Sensory Friendly show, some of the actors will come out on the stage to introduce themselves. The actors will tell me about themselves and how they pretend to play a part, or act, in the show.</a:t>
            </a:r>
            <a:endParaRPr/>
          </a:p>
          <a:p>
            <a:pPr marL="342900" lvl="0" indent="-139700" algn="l" rtl="0">
              <a:lnSpc>
                <a:spcPct val="100000"/>
              </a:lnSpc>
              <a:spcBef>
                <a:spcPts val="640"/>
              </a:spcBef>
              <a:spcAft>
                <a:spcPts val="0"/>
              </a:spcAft>
              <a:buClr>
                <a:schemeClr val="dk1"/>
              </a:buClr>
              <a:buSzPts val="3200"/>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1181100" y="274638"/>
            <a:ext cx="66167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Ariel, the Little Mermaid</a:t>
            </a:r>
            <a:endParaRPr b="1">
              <a:solidFill>
                <a:srgbClr val="31859B"/>
              </a:solidFill>
            </a:endParaRPr>
          </a:p>
        </p:txBody>
      </p:sp>
      <p:sp>
        <p:nvSpPr>
          <p:cNvPr id="185" name="Google Shape;185;p26"/>
          <p:cNvSpPr txBox="1"/>
          <p:nvPr/>
        </p:nvSpPr>
        <p:spPr>
          <a:xfrm>
            <a:off x="295232" y="1636050"/>
            <a:ext cx="4874712"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Casey plays the title character of </a:t>
            </a:r>
            <a:r>
              <a:rPr lang="en-US" sz="2400" b="1" i="0" u="none" strike="noStrike" cap="none">
                <a:solidFill>
                  <a:srgbClr val="31859B"/>
                </a:solidFill>
                <a:latin typeface="Calibri"/>
                <a:ea typeface="Calibri"/>
                <a:cs typeface="Calibri"/>
                <a:sym typeface="Calibri"/>
              </a:rPr>
              <a:t>The Little Mermaid</a:t>
            </a:r>
            <a:r>
              <a:rPr lang="en-US" sz="2400" b="0" i="0" u="none" strike="noStrike" cap="none">
                <a:solidFill>
                  <a:schemeClr val="dk1"/>
                </a:solidFill>
                <a:latin typeface="Calibri"/>
                <a:ea typeface="Calibri"/>
                <a:cs typeface="Calibri"/>
                <a:sym typeface="Calibri"/>
              </a:rPr>
              <a:t>, named Ariel. Ariel is very inquisitive and curious, so she wants to learn more about the human world. </a:t>
            </a:r>
            <a:endParaRPr sz="2400" b="0" i="0" u="none" strike="noStrike" cap="none">
              <a:solidFill>
                <a:schemeClr val="dk1"/>
              </a:solidFill>
              <a:latin typeface="Calibri"/>
              <a:ea typeface="Calibri"/>
              <a:cs typeface="Calibri"/>
              <a:sym typeface="Calibri"/>
            </a:endParaRPr>
          </a:p>
        </p:txBody>
      </p:sp>
      <p:pic>
        <p:nvPicPr>
          <p:cNvPr id="186" name="Google Shape;186;p26"/>
          <p:cNvPicPr preferRelativeResize="0"/>
          <p:nvPr/>
        </p:nvPicPr>
        <p:blipFill rotWithShape="1">
          <a:blip r:embed="rId3">
            <a:alphaModFix/>
          </a:blip>
          <a:srcRect/>
          <a:stretch/>
        </p:blipFill>
        <p:spPr>
          <a:xfrm>
            <a:off x="5181600" y="1357908"/>
            <a:ext cx="3511550" cy="4240592"/>
          </a:xfrm>
          <a:prstGeom prst="rect">
            <a:avLst/>
          </a:prstGeom>
          <a:noFill/>
          <a:ln>
            <a:noFill/>
          </a:ln>
        </p:spPr>
      </p:pic>
      <p:sp>
        <p:nvSpPr>
          <p:cNvPr id="187" name="Google Shape;187;p26"/>
          <p:cNvSpPr txBox="1"/>
          <p:nvPr/>
        </p:nvSpPr>
        <p:spPr>
          <a:xfrm>
            <a:off x="295232" y="3745483"/>
            <a:ext cx="4709612" cy="18466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Ariel is growing up and wants to be treated like an adult. She falls in love with Prince Eric and wants to find a way to stay with him.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6"/>
          <p:cNvSpPr txBox="1"/>
          <p:nvPr/>
        </p:nvSpPr>
        <p:spPr>
          <a:xfrm>
            <a:off x="295232" y="5659728"/>
            <a:ext cx="8652962"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In real life, Casey is a junior at Lincoln-Sudbury Regional High School. Casey loves singing, dancing, and performing in lots of plays.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457200" y="138113"/>
            <a:ext cx="8229600" cy="12795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Prince Eric</a:t>
            </a:r>
            <a:endParaRPr b="1">
              <a:solidFill>
                <a:srgbClr val="31859B"/>
              </a:solidFill>
            </a:endParaRPr>
          </a:p>
        </p:txBody>
      </p:sp>
      <p:sp>
        <p:nvSpPr>
          <p:cNvPr id="194" name="Google Shape;194;p27"/>
          <p:cNvSpPr txBox="1">
            <a:spLocks noGrp="1"/>
          </p:cNvSpPr>
          <p:nvPr>
            <p:ph type="body" idx="1"/>
          </p:nvPr>
        </p:nvSpPr>
        <p:spPr>
          <a:xfrm>
            <a:off x="457198" y="1089000"/>
            <a:ext cx="4698900" cy="5295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Font typeface="Arial"/>
              <a:buNone/>
            </a:pPr>
            <a:r>
              <a:rPr lang="en-US" sz="2600"/>
              <a:t>.</a:t>
            </a:r>
            <a:endParaRPr sz="2600"/>
          </a:p>
        </p:txBody>
      </p:sp>
      <p:pic>
        <p:nvPicPr>
          <p:cNvPr id="195" name="Google Shape;195;p27"/>
          <p:cNvPicPr preferRelativeResize="0"/>
          <p:nvPr/>
        </p:nvPicPr>
        <p:blipFill rotWithShape="1">
          <a:blip r:embed="rId3">
            <a:alphaModFix/>
          </a:blip>
          <a:srcRect l="10339" r="4422"/>
          <a:stretch/>
        </p:blipFill>
        <p:spPr>
          <a:xfrm>
            <a:off x="5322600" y="1239400"/>
            <a:ext cx="3312975" cy="4889588"/>
          </a:xfrm>
          <a:prstGeom prst="rect">
            <a:avLst/>
          </a:prstGeom>
          <a:noFill/>
          <a:ln>
            <a:noFill/>
          </a:ln>
        </p:spPr>
      </p:pic>
      <p:sp>
        <p:nvSpPr>
          <p:cNvPr id="196" name="Google Shape;196;p27"/>
          <p:cNvSpPr txBox="1"/>
          <p:nvPr/>
        </p:nvSpPr>
        <p:spPr>
          <a:xfrm>
            <a:off x="457198" y="1168402"/>
            <a:ext cx="4483102" cy="37856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Drew plays Prince Eric. Eric is getting ready to be king. He is learning about the world in order to be a good king.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Eric hears Ariel singing when she rescues him from drowning, but he doesn’t know who she is. Eric is determined to find the girl whose voice he heard. </a:t>
            </a:r>
            <a:endParaRPr sz="2400" b="0" i="0" u="none" strike="noStrike" cap="none">
              <a:solidFill>
                <a:schemeClr val="dk1"/>
              </a:solidFill>
              <a:latin typeface="Calibri"/>
              <a:ea typeface="Calibri"/>
              <a:cs typeface="Calibri"/>
              <a:sym typeface="Calibri"/>
            </a:endParaRPr>
          </a:p>
        </p:txBody>
      </p:sp>
      <p:sp>
        <p:nvSpPr>
          <p:cNvPr id="197" name="Google Shape;197;p27"/>
          <p:cNvSpPr txBox="1"/>
          <p:nvPr/>
        </p:nvSpPr>
        <p:spPr>
          <a:xfrm>
            <a:off x="457200" y="4849500"/>
            <a:ext cx="4865400" cy="127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In real life, Drew is a junior in high school attending Mass Bay Community College. Drew is also an actor on the autism spectrum.</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King Triton</a:t>
            </a:r>
            <a:endParaRPr b="1">
              <a:solidFill>
                <a:srgbClr val="31859B"/>
              </a:solidFill>
            </a:endParaRPr>
          </a:p>
        </p:txBody>
      </p:sp>
      <p:pic>
        <p:nvPicPr>
          <p:cNvPr id="203" name="Google Shape;203;p28"/>
          <p:cNvPicPr preferRelativeResize="0"/>
          <p:nvPr/>
        </p:nvPicPr>
        <p:blipFill rotWithShape="1">
          <a:blip r:embed="rId3">
            <a:alphaModFix/>
          </a:blip>
          <a:srcRect/>
          <a:stretch/>
        </p:blipFill>
        <p:spPr>
          <a:xfrm>
            <a:off x="5359400" y="1587500"/>
            <a:ext cx="3600391" cy="4438650"/>
          </a:xfrm>
          <a:prstGeom prst="rect">
            <a:avLst/>
          </a:prstGeom>
          <a:noFill/>
          <a:ln>
            <a:noFill/>
          </a:ln>
        </p:spPr>
      </p:pic>
      <p:sp>
        <p:nvSpPr>
          <p:cNvPr id="204" name="Google Shape;204;p28"/>
          <p:cNvSpPr txBox="1"/>
          <p:nvPr/>
        </p:nvSpPr>
        <p:spPr>
          <a:xfrm>
            <a:off x="457200" y="1417638"/>
            <a:ext cx="4711700"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King Triton is Ariel’s father. He rules the underwater kingdom. He loves his daughter and wants to protect her. Sometimes he gets very angry because he thinks Ariel’s actions and interest in humans put her in danger.</a:t>
            </a:r>
            <a:endParaRPr sz="2400" b="0" i="0" u="none" strike="noStrike" cap="none">
              <a:solidFill>
                <a:schemeClr val="dk1"/>
              </a:solidFill>
              <a:latin typeface="Calibri"/>
              <a:ea typeface="Calibri"/>
              <a:cs typeface="Calibri"/>
              <a:sym typeface="Calibri"/>
            </a:endParaRPr>
          </a:p>
        </p:txBody>
      </p:sp>
      <p:sp>
        <p:nvSpPr>
          <p:cNvPr id="205" name="Google Shape;205;p28"/>
          <p:cNvSpPr txBox="1"/>
          <p:nvPr/>
        </p:nvSpPr>
        <p:spPr>
          <a:xfrm>
            <a:off x="457200" y="4287623"/>
            <a:ext cx="47118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Brian plays King Triton. He will yell and shout when he pretends to be very angry with Ariel. In real life, Brian is a loving dad with 3 kids.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457200" y="274638"/>
            <a:ext cx="8229600" cy="9445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Ursula, Flotsam, and Jetsam</a:t>
            </a:r>
            <a:endParaRPr b="1">
              <a:solidFill>
                <a:srgbClr val="31859B"/>
              </a:solidFill>
            </a:endParaRPr>
          </a:p>
        </p:txBody>
      </p:sp>
      <p:sp>
        <p:nvSpPr>
          <p:cNvPr id="212" name="Google Shape;212;p29"/>
          <p:cNvSpPr txBox="1">
            <a:spLocks noGrp="1"/>
          </p:cNvSpPr>
          <p:nvPr>
            <p:ph type="body" idx="1"/>
          </p:nvPr>
        </p:nvSpPr>
        <p:spPr>
          <a:xfrm>
            <a:off x="457200" y="1206500"/>
            <a:ext cx="3810000" cy="377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a:t>Maddie plays Ursula, the Sea Witch. Ursula has powerful magic and wants to take over her brother Triton’s kingdom.  She was banished for using black magic, so she wants revenge. </a:t>
            </a:r>
            <a:endParaRPr sz="2400"/>
          </a:p>
          <a:p>
            <a:pPr marL="0" lvl="0" indent="0" algn="l" rtl="0">
              <a:lnSpc>
                <a:spcPct val="100000"/>
              </a:lnSpc>
              <a:spcBef>
                <a:spcPts val="0"/>
              </a:spcBef>
              <a:spcAft>
                <a:spcPts val="0"/>
              </a:spcAft>
              <a:buClr>
                <a:schemeClr val="dk1"/>
              </a:buClr>
              <a:buSzPts val="2400"/>
              <a:buNone/>
            </a:pPr>
            <a:endParaRPr sz="600"/>
          </a:p>
          <a:p>
            <a:pPr marL="0" lvl="0" indent="0" algn="l" rtl="0">
              <a:lnSpc>
                <a:spcPct val="100000"/>
              </a:lnSpc>
              <a:spcBef>
                <a:spcPts val="480"/>
              </a:spcBef>
              <a:spcAft>
                <a:spcPts val="0"/>
              </a:spcAft>
              <a:buClr>
                <a:schemeClr val="dk1"/>
              </a:buClr>
              <a:buSzPts val="2400"/>
              <a:buNone/>
            </a:pPr>
            <a:r>
              <a:rPr lang="en-US" sz="2400"/>
              <a:t>Josh and Adriana play Flotsam and Jetsam. They are Ursula’s sneaky helpers. </a:t>
            </a:r>
            <a:endParaRPr/>
          </a:p>
        </p:txBody>
      </p:sp>
      <p:sp>
        <p:nvSpPr>
          <p:cNvPr id="213" name="Google Shape;213;p29"/>
          <p:cNvSpPr txBox="1"/>
          <p:nvPr/>
        </p:nvSpPr>
        <p:spPr>
          <a:xfrm>
            <a:off x="457200" y="5169196"/>
            <a:ext cx="8229600" cy="135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Maddie, Josh, and Adriana will act mean and cruel, but that is just pretend. In real life, Maddie is a kind person who works helping the elderly. </a:t>
            </a:r>
            <a:endParaRPr sz="1800" b="0" i="0" u="none" strike="noStrike" cap="none">
              <a:solidFill>
                <a:schemeClr val="dk1"/>
              </a:solidFill>
              <a:latin typeface="Arial"/>
              <a:ea typeface="Arial"/>
              <a:cs typeface="Arial"/>
              <a:sym typeface="Arial"/>
            </a:endParaRPr>
          </a:p>
        </p:txBody>
      </p:sp>
      <p:pic>
        <p:nvPicPr>
          <p:cNvPr id="214" name="Google Shape;214;p29"/>
          <p:cNvPicPr preferRelativeResize="0"/>
          <p:nvPr/>
        </p:nvPicPr>
        <p:blipFill rotWithShape="1">
          <a:blip r:embed="rId3">
            <a:alphaModFix/>
          </a:blip>
          <a:srcRect/>
          <a:stretch/>
        </p:blipFill>
        <p:spPr>
          <a:xfrm>
            <a:off x="4267201" y="1693304"/>
            <a:ext cx="4419604" cy="30018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Chef Louis</a:t>
            </a:r>
            <a:endParaRPr b="1">
              <a:solidFill>
                <a:srgbClr val="31859B"/>
              </a:solidFill>
            </a:endParaRPr>
          </a:p>
        </p:txBody>
      </p:sp>
      <p:sp>
        <p:nvSpPr>
          <p:cNvPr id="220" name="Google Shape;220;p30"/>
          <p:cNvSpPr txBox="1">
            <a:spLocks noGrp="1"/>
          </p:cNvSpPr>
          <p:nvPr>
            <p:ph type="body" idx="1"/>
          </p:nvPr>
        </p:nvSpPr>
        <p:spPr>
          <a:xfrm>
            <a:off x="457200" y="1600200"/>
            <a:ext cx="50292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dirty="0"/>
              <a:t>Terri plays Chef Louis. Chef Louis works at the palace, cooking great food. He bosses around lots of other chefs to get the food just right. Chef Louis almost cooks Sebastian for dinner because he doesn’t know Sebastian is Ariel’s friend. Ariel helps her friend get away. </a:t>
            </a:r>
            <a:endParaRPr dirty="0"/>
          </a:p>
          <a:p>
            <a:pPr marL="0" lvl="0" indent="0" algn="l" rtl="0">
              <a:lnSpc>
                <a:spcPct val="100000"/>
              </a:lnSpc>
              <a:spcBef>
                <a:spcPts val="480"/>
              </a:spcBef>
              <a:spcAft>
                <a:spcPts val="0"/>
              </a:spcAft>
              <a:buClr>
                <a:schemeClr val="dk1"/>
              </a:buClr>
              <a:buSzPts val="2400"/>
              <a:buNone/>
            </a:pPr>
            <a:endParaRPr sz="2400" dirty="0"/>
          </a:p>
          <a:p>
            <a:pPr marL="0" lvl="0" indent="0" algn="l" rtl="0">
              <a:lnSpc>
                <a:spcPct val="100000"/>
              </a:lnSpc>
              <a:spcBef>
                <a:spcPts val="480"/>
              </a:spcBef>
              <a:spcAft>
                <a:spcPts val="0"/>
              </a:spcAft>
              <a:buClr>
                <a:schemeClr val="dk1"/>
              </a:buClr>
              <a:buSzPts val="2400"/>
              <a:buNone/>
            </a:pPr>
            <a:r>
              <a:rPr lang="en-US" sz="2400" dirty="0"/>
              <a:t>In real life, Terri is a physical therapist who also makes the costumes for Open Door Theater. </a:t>
            </a:r>
            <a:endParaRPr sz="2400" dirty="0"/>
          </a:p>
        </p:txBody>
      </p:sp>
      <p:pic>
        <p:nvPicPr>
          <p:cNvPr id="221" name="Google Shape;221;p30"/>
          <p:cNvPicPr preferRelativeResize="0"/>
          <p:nvPr/>
        </p:nvPicPr>
        <p:blipFill rotWithShape="1">
          <a:blip r:embed="rId3">
            <a:alphaModFix/>
          </a:blip>
          <a:srcRect/>
          <a:stretch/>
        </p:blipFill>
        <p:spPr>
          <a:xfrm>
            <a:off x="5830950" y="1721573"/>
            <a:ext cx="2855848" cy="42832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Starting the Show</a:t>
            </a:r>
            <a:endParaRPr/>
          </a:p>
        </p:txBody>
      </p:sp>
      <p:sp>
        <p:nvSpPr>
          <p:cNvPr id="227" name="Google Shape;227;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960"/>
              <a:buFont typeface="Arial"/>
              <a:buNone/>
            </a:pPr>
            <a:endParaRPr sz="2960" dirty="0"/>
          </a:p>
          <a:p>
            <a:pPr marL="0" lvl="0" indent="0" algn="l" rtl="0">
              <a:lnSpc>
                <a:spcPct val="100000"/>
              </a:lnSpc>
              <a:spcBef>
                <a:spcPts val="592"/>
              </a:spcBef>
              <a:spcAft>
                <a:spcPts val="0"/>
              </a:spcAft>
              <a:buClr>
                <a:schemeClr val="dk1"/>
              </a:buClr>
              <a:buSzPts val="2960"/>
              <a:buFont typeface="Arial"/>
              <a:buNone/>
            </a:pPr>
            <a:r>
              <a:rPr lang="en-US" sz="2960" dirty="0"/>
              <a:t>When it is time for the show to start, the theater will get darker and everyone will get quiet. I will try to be as quiet as I can during the show so that I can hear everything and everyone else can hear too. </a:t>
            </a:r>
            <a:endParaRPr dirty="0"/>
          </a:p>
          <a:p>
            <a:pPr marL="0" lvl="0" indent="0" algn="l" rtl="0">
              <a:lnSpc>
                <a:spcPct val="100000"/>
              </a:lnSpc>
              <a:spcBef>
                <a:spcPts val="592"/>
              </a:spcBef>
              <a:spcAft>
                <a:spcPts val="0"/>
              </a:spcAft>
              <a:buClr>
                <a:schemeClr val="dk1"/>
              </a:buClr>
              <a:buSzPts val="2960"/>
              <a:buFont typeface="Arial"/>
              <a:buNone/>
            </a:pPr>
            <a:endParaRPr sz="2960" b="1" dirty="0">
              <a:solidFill>
                <a:srgbClr val="7030A0"/>
              </a:solidFill>
            </a:endParaRPr>
          </a:p>
          <a:p>
            <a:pPr marL="0" lvl="0" indent="0" algn="l" rtl="0">
              <a:lnSpc>
                <a:spcPct val="100000"/>
              </a:lnSpc>
              <a:spcBef>
                <a:spcPts val="592"/>
              </a:spcBef>
              <a:spcAft>
                <a:spcPts val="0"/>
              </a:spcAft>
              <a:buClr>
                <a:srgbClr val="31859B"/>
              </a:buClr>
              <a:buSzPts val="2960"/>
              <a:buFont typeface="Arial"/>
              <a:buNone/>
            </a:pPr>
            <a:r>
              <a:rPr lang="en-US" sz="2960" b="1" dirty="0">
                <a:solidFill>
                  <a:srgbClr val="31859B"/>
                </a:solidFill>
              </a:rPr>
              <a:t>The Little Mermaid</a:t>
            </a:r>
            <a:r>
              <a:rPr lang="en-US" sz="2960" dirty="0">
                <a:solidFill>
                  <a:srgbClr val="31859B"/>
                </a:solidFill>
              </a:rPr>
              <a:t> </a:t>
            </a:r>
            <a:r>
              <a:rPr lang="en-US" sz="2960" dirty="0"/>
              <a:t>will run about 2 hours, including a 20 minute intermission in the middle.</a:t>
            </a:r>
            <a:endParaRPr dirty="0"/>
          </a:p>
          <a:p>
            <a:pPr marL="0" lvl="0" indent="0" algn="l" rtl="0">
              <a:lnSpc>
                <a:spcPct val="100000"/>
              </a:lnSpc>
              <a:spcBef>
                <a:spcPts val="592"/>
              </a:spcBef>
              <a:spcAft>
                <a:spcPts val="0"/>
              </a:spcAft>
              <a:buClr>
                <a:schemeClr val="dk1"/>
              </a:buClr>
              <a:buSzPts val="2960"/>
              <a:buNone/>
            </a:pPr>
            <a:endParaRPr sz="296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1806897" y="-53034"/>
            <a:ext cx="56337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Going to see </a:t>
            </a:r>
            <a:r>
              <a:rPr lang="en-US" b="1">
                <a:solidFill>
                  <a:srgbClr val="F236CE"/>
                </a:solidFill>
              </a:rPr>
              <a:t>  </a:t>
            </a:r>
            <a:endParaRPr b="1">
              <a:solidFill>
                <a:srgbClr val="F236CE"/>
              </a:solidFill>
            </a:endParaRPr>
          </a:p>
        </p:txBody>
      </p:sp>
      <p:sp>
        <p:nvSpPr>
          <p:cNvPr id="96" name="Google Shape;96;p14"/>
          <p:cNvSpPr txBox="1">
            <a:spLocks noGrp="1"/>
          </p:cNvSpPr>
          <p:nvPr>
            <p:ph type="subTitle" idx="1"/>
          </p:nvPr>
        </p:nvSpPr>
        <p:spPr>
          <a:xfrm>
            <a:off x="767088" y="4853700"/>
            <a:ext cx="7894500" cy="1752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960"/>
              <a:buFont typeface="Arial"/>
              <a:buNone/>
            </a:pPr>
            <a:r>
              <a:rPr lang="en-US" sz="2960">
                <a:solidFill>
                  <a:schemeClr val="dk1"/>
                </a:solidFill>
              </a:rPr>
              <a:t>Seeing a theater show is a little like seeing something on TV, or a movie; but the people in a show are right there on the stage. They are called actors.</a:t>
            </a:r>
            <a:endParaRPr/>
          </a:p>
          <a:p>
            <a:pPr marL="0" lvl="0" indent="0" algn="ctr" rtl="0">
              <a:lnSpc>
                <a:spcPct val="90000"/>
              </a:lnSpc>
              <a:spcBef>
                <a:spcPts val="592"/>
              </a:spcBef>
              <a:spcAft>
                <a:spcPts val="0"/>
              </a:spcAft>
              <a:buClr>
                <a:srgbClr val="888888"/>
              </a:buClr>
              <a:buSzPts val="2960"/>
              <a:buFont typeface="Arial"/>
              <a:buNone/>
            </a:pPr>
            <a:endParaRPr sz="2960"/>
          </a:p>
        </p:txBody>
      </p:sp>
      <p:pic>
        <p:nvPicPr>
          <p:cNvPr id="97" name="Google Shape;97;p14"/>
          <p:cNvPicPr preferRelativeResize="0"/>
          <p:nvPr/>
        </p:nvPicPr>
        <p:blipFill rotWithShape="1">
          <a:blip r:embed="rId3">
            <a:alphaModFix/>
          </a:blip>
          <a:srcRect t="9721"/>
          <a:stretch/>
        </p:blipFill>
        <p:spPr>
          <a:xfrm>
            <a:off x="3374651" y="1071525"/>
            <a:ext cx="2497000" cy="3695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body" idx="1"/>
          </p:nvPr>
        </p:nvSpPr>
        <p:spPr>
          <a:xfrm>
            <a:off x="457200" y="411163"/>
            <a:ext cx="8229600" cy="21161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When the show starts, I will hear music from the orchestra. The first song the orchestra plays is called the Overture. The overture is a instrumental preview of the songs in the show. </a:t>
            </a:r>
            <a:endParaRPr/>
          </a:p>
        </p:txBody>
      </p:sp>
      <p:pic>
        <p:nvPicPr>
          <p:cNvPr id="233" name="Google Shape;233;p32"/>
          <p:cNvPicPr preferRelativeResize="0"/>
          <p:nvPr/>
        </p:nvPicPr>
        <p:blipFill rotWithShape="1">
          <a:blip r:embed="rId3">
            <a:alphaModFix/>
          </a:blip>
          <a:srcRect/>
          <a:stretch/>
        </p:blipFill>
        <p:spPr>
          <a:xfrm>
            <a:off x="5803900" y="2616200"/>
            <a:ext cx="2701925" cy="3605367"/>
          </a:xfrm>
          <a:prstGeom prst="rect">
            <a:avLst/>
          </a:prstGeom>
          <a:noFill/>
          <a:ln>
            <a:noFill/>
          </a:ln>
        </p:spPr>
      </p:pic>
      <p:sp>
        <p:nvSpPr>
          <p:cNvPr id="234" name="Google Shape;234;p32"/>
          <p:cNvSpPr txBox="1"/>
          <p:nvPr/>
        </p:nvSpPr>
        <p:spPr>
          <a:xfrm>
            <a:off x="457200" y="2738945"/>
            <a:ext cx="5129213" cy="28315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Then the lights come on the stage and the curtain opens. The actors will start to talk, dance, and sing to tell the story of </a:t>
            </a:r>
            <a:r>
              <a:rPr lang="en-US" sz="3200" b="1" i="0" u="none" strike="noStrike" cap="none">
                <a:solidFill>
                  <a:srgbClr val="31859B"/>
                </a:solidFill>
                <a:latin typeface="Calibri"/>
                <a:ea typeface="Calibri"/>
                <a:cs typeface="Calibri"/>
                <a:sym typeface="Calibri"/>
              </a:rPr>
              <a:t>The Little Mermaid</a:t>
            </a:r>
            <a:r>
              <a:rPr lang="en-US" sz="3200" b="0" i="0" u="none" strike="noStrike" cap="none">
                <a:solidFill>
                  <a:srgbClr val="31859B"/>
                </a:solidFill>
                <a:latin typeface="Arial"/>
                <a:ea typeface="Arial"/>
                <a:cs typeface="Arial"/>
                <a:sym typeface="Arial"/>
              </a:rPr>
              <a:t> </a:t>
            </a:r>
            <a:r>
              <a:rPr lang="en-US" sz="3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Chill-Out Room</a:t>
            </a:r>
            <a:endParaRPr/>
          </a:p>
        </p:txBody>
      </p:sp>
      <p:sp>
        <p:nvSpPr>
          <p:cNvPr id="240" name="Google Shape;240;p33"/>
          <p:cNvSpPr txBox="1">
            <a:spLocks noGrp="1"/>
          </p:cNvSpPr>
          <p:nvPr>
            <p:ph type="body" idx="1"/>
          </p:nvPr>
        </p:nvSpPr>
        <p:spPr>
          <a:xfrm>
            <a:off x="457200" y="1267326"/>
            <a:ext cx="8229600" cy="30480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If I feel like I need to move out of my seat, I can quietly ask if I can take a break. Then, I will exit the theater into the lobby and go to the Chill-Out Room to take a break. The Chill-Out room is in the library. I can stay here until I feel ready to go back inside the theater.</a:t>
            </a:r>
            <a:endParaRPr/>
          </a:p>
          <a:p>
            <a:pPr marL="342900" lvl="0" indent="-139700" algn="l" rtl="0">
              <a:lnSpc>
                <a:spcPct val="100000"/>
              </a:lnSpc>
              <a:spcBef>
                <a:spcPts val="640"/>
              </a:spcBef>
              <a:spcAft>
                <a:spcPts val="0"/>
              </a:spcAft>
              <a:buClr>
                <a:schemeClr val="dk1"/>
              </a:buClr>
              <a:buSzPts val="3200"/>
              <a:buFont typeface="Arial"/>
              <a:buNone/>
            </a:pPr>
            <a:endParaRPr/>
          </a:p>
        </p:txBody>
      </p:sp>
      <p:pic>
        <p:nvPicPr>
          <p:cNvPr id="241" name="Google Shape;241;p33"/>
          <p:cNvPicPr preferRelativeResize="0"/>
          <p:nvPr/>
        </p:nvPicPr>
        <p:blipFill rotWithShape="1">
          <a:blip r:embed="rId3">
            <a:alphaModFix/>
          </a:blip>
          <a:srcRect/>
          <a:stretch/>
        </p:blipFill>
        <p:spPr>
          <a:xfrm rot="10800000">
            <a:off x="5372702" y="3864426"/>
            <a:ext cx="3314098" cy="2485573"/>
          </a:xfrm>
          <a:prstGeom prst="rect">
            <a:avLst/>
          </a:prstGeom>
          <a:noFill/>
          <a:ln>
            <a:noFill/>
          </a:ln>
        </p:spPr>
      </p:pic>
      <p:sp>
        <p:nvSpPr>
          <p:cNvPr id="242" name="Google Shape;242;p33"/>
          <p:cNvSpPr txBox="1"/>
          <p:nvPr/>
        </p:nvSpPr>
        <p:spPr>
          <a:xfrm>
            <a:off x="457200" y="4514976"/>
            <a:ext cx="491550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In the Chill-Out Room, I can watch </a:t>
            </a:r>
            <a:r>
              <a:rPr lang="en-US" sz="3200" b="1" i="0" u="none" strike="noStrike" cap="none">
                <a:solidFill>
                  <a:srgbClr val="31859B"/>
                </a:solidFill>
                <a:latin typeface="Arial"/>
                <a:ea typeface="Arial"/>
                <a:cs typeface="Arial"/>
                <a:sym typeface="Arial"/>
              </a:rPr>
              <a:t>The Little Mermaid</a:t>
            </a:r>
            <a:r>
              <a:rPr lang="en-US" sz="3200" b="0" i="0" u="none" strike="noStrike" cap="none">
                <a:solidFill>
                  <a:srgbClr val="31859B"/>
                </a:solidFill>
                <a:latin typeface="Arial"/>
                <a:ea typeface="Arial"/>
                <a:cs typeface="Arial"/>
                <a:sym typeface="Arial"/>
              </a:rPr>
              <a:t> </a:t>
            </a:r>
            <a:r>
              <a:rPr lang="en-US" sz="3200" b="0" i="0" u="none" strike="noStrike" cap="none">
                <a:solidFill>
                  <a:schemeClr val="dk1"/>
                </a:solidFill>
                <a:latin typeface="Calibri"/>
                <a:ea typeface="Calibri"/>
                <a:cs typeface="Calibri"/>
                <a:sym typeface="Calibri"/>
              </a:rPr>
              <a:t>on a TV screen so I know what is happening.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body" idx="1"/>
          </p:nvPr>
        </p:nvSpPr>
        <p:spPr>
          <a:xfrm>
            <a:off x="531813" y="965200"/>
            <a:ext cx="8229600" cy="589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a:t>After each song, some people will clap. Clapping tells the actors that you liked their performance.</a:t>
            </a:r>
            <a:endParaRPr/>
          </a:p>
          <a:p>
            <a:pPr marL="0" lvl="0" indent="0" algn="l" rtl="0">
              <a:lnSpc>
                <a:spcPct val="100000"/>
              </a:lnSpc>
              <a:spcBef>
                <a:spcPts val="560"/>
              </a:spcBef>
              <a:spcAft>
                <a:spcPts val="0"/>
              </a:spcAft>
              <a:buClr>
                <a:schemeClr val="dk1"/>
              </a:buClr>
              <a:buSzPts val="2800"/>
              <a:buFont typeface="Arial"/>
              <a:buNone/>
            </a:pPr>
            <a:endParaRPr sz="2800"/>
          </a:p>
          <a:p>
            <a:pPr marL="0" lvl="0" indent="0" algn="l" rtl="0">
              <a:lnSpc>
                <a:spcPct val="100000"/>
              </a:lnSpc>
              <a:spcBef>
                <a:spcPts val="560"/>
              </a:spcBef>
              <a:spcAft>
                <a:spcPts val="0"/>
              </a:spcAft>
              <a:buClr>
                <a:schemeClr val="dk1"/>
              </a:buClr>
              <a:buSzPts val="2800"/>
              <a:buFont typeface="Arial"/>
              <a:buNone/>
            </a:pPr>
            <a:endParaRPr sz="2800"/>
          </a:p>
          <a:p>
            <a:pPr marL="0" lvl="0" indent="0" algn="l" rtl="0">
              <a:lnSpc>
                <a:spcPct val="100000"/>
              </a:lnSpc>
              <a:spcBef>
                <a:spcPts val="560"/>
              </a:spcBef>
              <a:spcAft>
                <a:spcPts val="0"/>
              </a:spcAft>
              <a:buClr>
                <a:schemeClr val="dk1"/>
              </a:buClr>
              <a:buSzPts val="2800"/>
              <a:buFont typeface="Arial"/>
              <a:buNone/>
            </a:pPr>
            <a:endParaRPr sz="2800"/>
          </a:p>
          <a:p>
            <a:pPr marL="0" lvl="0" indent="0" algn="l" rtl="0">
              <a:lnSpc>
                <a:spcPct val="100000"/>
              </a:lnSpc>
              <a:spcBef>
                <a:spcPts val="560"/>
              </a:spcBef>
              <a:spcAft>
                <a:spcPts val="0"/>
              </a:spcAft>
              <a:buClr>
                <a:schemeClr val="dk1"/>
              </a:buClr>
              <a:buSzPts val="2800"/>
              <a:buFont typeface="Arial"/>
              <a:buNone/>
            </a:pPr>
            <a:endParaRPr sz="2800"/>
          </a:p>
          <a:p>
            <a:pPr marL="0" lvl="0" indent="0" algn="l" rtl="0">
              <a:lnSpc>
                <a:spcPct val="100000"/>
              </a:lnSpc>
              <a:spcBef>
                <a:spcPts val="560"/>
              </a:spcBef>
              <a:spcAft>
                <a:spcPts val="0"/>
              </a:spcAft>
              <a:buClr>
                <a:schemeClr val="dk1"/>
              </a:buClr>
              <a:buSzPts val="2800"/>
              <a:buFont typeface="Arial"/>
              <a:buNone/>
            </a:pPr>
            <a:endParaRPr sz="2800"/>
          </a:p>
          <a:p>
            <a:pPr marL="0" lvl="0" indent="0" algn="l" rtl="0">
              <a:lnSpc>
                <a:spcPct val="100000"/>
              </a:lnSpc>
              <a:spcBef>
                <a:spcPts val="560"/>
              </a:spcBef>
              <a:spcAft>
                <a:spcPts val="0"/>
              </a:spcAft>
              <a:buClr>
                <a:schemeClr val="dk1"/>
              </a:buClr>
              <a:buSzPts val="2800"/>
              <a:buFont typeface="Arial"/>
              <a:buNone/>
            </a:pPr>
            <a:endParaRPr sz="2800"/>
          </a:p>
          <a:p>
            <a:pPr marL="0" lvl="0" indent="0" algn="l" rtl="0">
              <a:lnSpc>
                <a:spcPct val="100000"/>
              </a:lnSpc>
              <a:spcBef>
                <a:spcPts val="560"/>
              </a:spcBef>
              <a:spcAft>
                <a:spcPts val="0"/>
              </a:spcAft>
              <a:buClr>
                <a:schemeClr val="dk1"/>
              </a:buClr>
              <a:buSzPts val="2800"/>
              <a:buFont typeface="Arial"/>
              <a:buNone/>
            </a:pPr>
            <a:r>
              <a:rPr lang="en-US" sz="2800"/>
              <a:t>You may see actors onstage and people in the audience using the American Sign Language sign for “clapping.” They shake both hands in the air so Deaf actors can see their appreciation.</a:t>
            </a:r>
            <a:endParaRPr sz="2800"/>
          </a:p>
        </p:txBody>
      </p:sp>
      <p:sp>
        <p:nvSpPr>
          <p:cNvPr id="248" name="Google Shape;248;p34"/>
          <p:cNvSpPr txBox="1"/>
          <p:nvPr/>
        </p:nvSpPr>
        <p:spPr>
          <a:xfrm>
            <a:off x="3136900" y="151309"/>
            <a:ext cx="2590800"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31859B"/>
                </a:solidFill>
                <a:latin typeface="Arial"/>
                <a:ea typeface="Arial"/>
                <a:cs typeface="Arial"/>
                <a:sym typeface="Arial"/>
              </a:rPr>
              <a:t>Clapping</a:t>
            </a:r>
            <a:endParaRPr sz="4400" b="1" i="0" u="none" strike="noStrike" cap="none">
              <a:solidFill>
                <a:srgbClr val="31859B"/>
              </a:solidFill>
              <a:latin typeface="Arial"/>
              <a:ea typeface="Arial"/>
              <a:cs typeface="Arial"/>
              <a:sym typeface="Arial"/>
            </a:endParaRPr>
          </a:p>
        </p:txBody>
      </p:sp>
      <p:pic>
        <p:nvPicPr>
          <p:cNvPr id="249" name="Google Shape;249;p34"/>
          <p:cNvPicPr preferRelativeResize="0"/>
          <p:nvPr/>
        </p:nvPicPr>
        <p:blipFill rotWithShape="1">
          <a:blip r:embed="rId3">
            <a:alphaModFix/>
          </a:blip>
          <a:srcRect/>
          <a:stretch/>
        </p:blipFill>
        <p:spPr>
          <a:xfrm>
            <a:off x="788988" y="1897063"/>
            <a:ext cx="7553325" cy="2914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Noise</a:t>
            </a:r>
            <a:endParaRPr b="1">
              <a:solidFill>
                <a:srgbClr val="31859B"/>
              </a:solidFill>
            </a:endParaRPr>
          </a:p>
        </p:txBody>
      </p:sp>
      <p:sp>
        <p:nvSpPr>
          <p:cNvPr id="255" name="Google Shape;255;p35"/>
          <p:cNvSpPr txBox="1">
            <a:spLocks noGrp="1"/>
          </p:cNvSpPr>
          <p:nvPr>
            <p:ph type="body" idx="1"/>
          </p:nvPr>
        </p:nvSpPr>
        <p:spPr>
          <a:xfrm>
            <a:off x="457200" y="1270000"/>
            <a:ext cx="8229600" cy="48561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Arial"/>
              <a:buNone/>
            </a:pPr>
            <a:r>
              <a:rPr lang="en-US" sz="3000"/>
              <a:t>The play and the cheering audience can be very loud. If the sounds are too loud, I can cover my ears, wear my headphones, or squeeze the Open Door Theater toy that I was given before the show. I will do my best to stay in my seat and be quiet when it is not time to cheer. </a:t>
            </a:r>
            <a:endParaRPr sz="3000"/>
          </a:p>
          <a:p>
            <a:pPr marL="0" lvl="0" indent="0" algn="l" rtl="0">
              <a:lnSpc>
                <a:spcPct val="100000"/>
              </a:lnSpc>
              <a:spcBef>
                <a:spcPts val="640"/>
              </a:spcBef>
              <a:spcAft>
                <a:spcPts val="0"/>
              </a:spcAft>
              <a:buClr>
                <a:schemeClr val="dk1"/>
              </a:buClr>
              <a:buSzPts val="3200"/>
              <a:buNone/>
            </a:pPr>
            <a:endParaRPr/>
          </a:p>
        </p:txBody>
      </p:sp>
      <p:pic>
        <p:nvPicPr>
          <p:cNvPr id="256" name="Google Shape;256;p35"/>
          <p:cNvPicPr preferRelativeResize="0"/>
          <p:nvPr/>
        </p:nvPicPr>
        <p:blipFill rotWithShape="1">
          <a:blip r:embed="rId3">
            <a:alphaModFix/>
          </a:blip>
          <a:srcRect/>
          <a:stretch/>
        </p:blipFill>
        <p:spPr>
          <a:xfrm>
            <a:off x="742948" y="4351336"/>
            <a:ext cx="3179763" cy="2122487"/>
          </a:xfrm>
          <a:prstGeom prst="rect">
            <a:avLst/>
          </a:prstGeom>
          <a:noFill/>
          <a:ln>
            <a:noFill/>
          </a:ln>
        </p:spPr>
      </p:pic>
      <p:pic>
        <p:nvPicPr>
          <p:cNvPr id="257" name="Google Shape;257;p35"/>
          <p:cNvPicPr preferRelativeResize="0"/>
          <p:nvPr/>
        </p:nvPicPr>
        <p:blipFill rotWithShape="1">
          <a:blip r:embed="rId4">
            <a:alphaModFix/>
          </a:blip>
          <a:srcRect/>
          <a:stretch/>
        </p:blipFill>
        <p:spPr>
          <a:xfrm>
            <a:off x="6329363" y="4490243"/>
            <a:ext cx="2357437" cy="1844675"/>
          </a:xfrm>
          <a:prstGeom prst="rect">
            <a:avLst/>
          </a:prstGeom>
          <a:noFill/>
          <a:ln>
            <a:noFill/>
          </a:ln>
        </p:spPr>
      </p:pic>
      <p:pic>
        <p:nvPicPr>
          <p:cNvPr id="258" name="Google Shape;258;p35"/>
          <p:cNvPicPr preferRelativeResize="0"/>
          <p:nvPr/>
        </p:nvPicPr>
        <p:blipFill rotWithShape="1">
          <a:blip r:embed="rId5">
            <a:alphaModFix/>
          </a:blip>
          <a:srcRect/>
          <a:stretch/>
        </p:blipFill>
        <p:spPr>
          <a:xfrm>
            <a:off x="4230688" y="4351336"/>
            <a:ext cx="1555750" cy="2197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Intermission</a:t>
            </a:r>
            <a:endParaRPr/>
          </a:p>
        </p:txBody>
      </p:sp>
      <p:sp>
        <p:nvSpPr>
          <p:cNvPr id="264" name="Google Shape;264;p36"/>
          <p:cNvSpPr txBox="1">
            <a:spLocks noGrp="1"/>
          </p:cNvSpPr>
          <p:nvPr>
            <p:ph type="body" idx="1"/>
          </p:nvPr>
        </p:nvSpPr>
        <p:spPr>
          <a:xfrm>
            <a:off x="457200" y="1452085"/>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In the middle of the show, there will be a break. This break is called Intermission. During the break, many people will stand up to stretch, get a drink, or use the bathroom.</a:t>
            </a:r>
            <a:endParaRPr/>
          </a:p>
        </p:txBody>
      </p:sp>
      <p:pic>
        <p:nvPicPr>
          <p:cNvPr id="265" name="Google Shape;265;p36"/>
          <p:cNvPicPr preferRelativeResize="0"/>
          <p:nvPr/>
        </p:nvPicPr>
        <p:blipFill rotWithShape="1">
          <a:blip r:embed="rId3">
            <a:alphaModFix/>
          </a:blip>
          <a:srcRect/>
          <a:stretch/>
        </p:blipFill>
        <p:spPr>
          <a:xfrm>
            <a:off x="2946400" y="3687763"/>
            <a:ext cx="3251200" cy="2438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Snacks</a:t>
            </a:r>
            <a:endParaRPr/>
          </a:p>
        </p:txBody>
      </p:sp>
      <p:sp>
        <p:nvSpPr>
          <p:cNvPr id="271" name="Google Shape;271;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During Intermission at the Sensory Friendly Show, The Open Door Theater will be giving out snacks! They will have plain Lay’s potato chips, plain M&amp;M’s and water bottles. I will be allowed to bring my snack into the theater.</a:t>
            </a:r>
            <a:endParaRPr/>
          </a:p>
          <a:p>
            <a:pPr marL="342900" lvl="0" indent="-139700" algn="l" rtl="0">
              <a:lnSpc>
                <a:spcPct val="100000"/>
              </a:lnSpc>
              <a:spcBef>
                <a:spcPts val="640"/>
              </a:spcBef>
              <a:spcAft>
                <a:spcPts val="0"/>
              </a:spcAft>
              <a:buClr>
                <a:schemeClr val="dk1"/>
              </a:buClr>
              <a:buSzPts val="3200"/>
              <a:buFont typeface="Arial"/>
              <a:buNone/>
            </a:pPr>
            <a:endParaRPr/>
          </a:p>
        </p:txBody>
      </p:sp>
      <p:pic>
        <p:nvPicPr>
          <p:cNvPr id="272" name="Google Shape;272;p37"/>
          <p:cNvPicPr preferRelativeResize="0"/>
          <p:nvPr/>
        </p:nvPicPr>
        <p:blipFill rotWithShape="1">
          <a:blip r:embed="rId3">
            <a:alphaModFix/>
          </a:blip>
          <a:srcRect/>
          <a:stretch/>
        </p:blipFill>
        <p:spPr>
          <a:xfrm>
            <a:off x="1602125" y="4196875"/>
            <a:ext cx="1755775" cy="1751013"/>
          </a:xfrm>
          <a:prstGeom prst="rect">
            <a:avLst/>
          </a:prstGeom>
          <a:noFill/>
          <a:ln>
            <a:noFill/>
          </a:ln>
        </p:spPr>
      </p:pic>
      <p:pic>
        <p:nvPicPr>
          <p:cNvPr id="273" name="Google Shape;273;p37"/>
          <p:cNvPicPr preferRelativeResize="0"/>
          <p:nvPr/>
        </p:nvPicPr>
        <p:blipFill rotWithShape="1">
          <a:blip r:embed="rId4">
            <a:alphaModFix/>
          </a:blip>
          <a:srcRect/>
          <a:stretch/>
        </p:blipFill>
        <p:spPr>
          <a:xfrm>
            <a:off x="3923501" y="4311175"/>
            <a:ext cx="1296987" cy="1522413"/>
          </a:xfrm>
          <a:prstGeom prst="rect">
            <a:avLst/>
          </a:prstGeom>
          <a:noFill/>
          <a:ln>
            <a:noFill/>
          </a:ln>
        </p:spPr>
      </p:pic>
      <p:pic>
        <p:nvPicPr>
          <p:cNvPr id="274" name="Google Shape;274;p37"/>
          <p:cNvPicPr preferRelativeResize="0"/>
          <p:nvPr/>
        </p:nvPicPr>
        <p:blipFill rotWithShape="1">
          <a:blip r:embed="rId5">
            <a:alphaModFix/>
          </a:blip>
          <a:srcRect/>
          <a:stretch/>
        </p:blipFill>
        <p:spPr>
          <a:xfrm>
            <a:off x="5786063" y="4311175"/>
            <a:ext cx="1146175" cy="15224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Back to the Show</a:t>
            </a:r>
            <a:endParaRPr/>
          </a:p>
        </p:txBody>
      </p:sp>
      <p:sp>
        <p:nvSpPr>
          <p:cNvPr id="280" name="Google Shape;280;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After the break, everyone will come back and sit down in their seats again. It will get darker and quieter again, just like at the beginning of the show. The actors will come back on the stage and finish telling the story </a:t>
            </a:r>
            <a:r>
              <a:rPr lang="en-US" b="1">
                <a:solidFill>
                  <a:srgbClr val="31859B"/>
                </a:solidFill>
              </a:rPr>
              <a:t>The Little Mermaid</a:t>
            </a:r>
            <a:r>
              <a:rPr lang="en-US"/>
              <a:t>.</a:t>
            </a:r>
            <a:endParaRPr/>
          </a:p>
          <a:p>
            <a:pPr marL="342900" lvl="0" indent="-139700" algn="l" rtl="0">
              <a:lnSpc>
                <a:spcPct val="100000"/>
              </a:lnSpc>
              <a:spcBef>
                <a:spcPts val="640"/>
              </a:spcBef>
              <a:spcAft>
                <a:spcPts val="0"/>
              </a:spcAft>
              <a:buClr>
                <a:schemeClr val="dk1"/>
              </a:buClr>
              <a:buSzPts val="3200"/>
              <a:buFont typeface="Arial"/>
              <a:buNone/>
            </a:pPr>
            <a:endParaRPr/>
          </a:p>
        </p:txBody>
      </p:sp>
      <p:pic>
        <p:nvPicPr>
          <p:cNvPr id="281" name="Google Shape;281;p38"/>
          <p:cNvPicPr preferRelativeResize="0"/>
          <p:nvPr/>
        </p:nvPicPr>
        <p:blipFill rotWithShape="1">
          <a:blip r:embed="rId3">
            <a:alphaModFix/>
          </a:blip>
          <a:srcRect/>
          <a:stretch/>
        </p:blipFill>
        <p:spPr>
          <a:xfrm>
            <a:off x="3557576" y="4157563"/>
            <a:ext cx="2028825" cy="25034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txBox="1">
            <a:spLocks noGrp="1"/>
          </p:cNvSpPr>
          <p:nvPr>
            <p:ph type="title"/>
          </p:nvPr>
        </p:nvSpPr>
        <p:spPr>
          <a:xfrm>
            <a:off x="461963" y="125413"/>
            <a:ext cx="8229600" cy="95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Curtain Call</a:t>
            </a:r>
            <a:endParaRPr b="1">
              <a:solidFill>
                <a:srgbClr val="31859B"/>
              </a:solidFill>
            </a:endParaRPr>
          </a:p>
        </p:txBody>
      </p:sp>
      <p:sp>
        <p:nvSpPr>
          <p:cNvPr id="287" name="Google Shape;287;p39"/>
          <p:cNvSpPr txBox="1">
            <a:spLocks noGrp="1"/>
          </p:cNvSpPr>
          <p:nvPr>
            <p:ph type="body" idx="1"/>
          </p:nvPr>
        </p:nvSpPr>
        <p:spPr>
          <a:xfrm>
            <a:off x="457200" y="1201738"/>
            <a:ext cx="8229600" cy="2130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At the end of the play, all of the actors come out on stage to take a bow. This is called a curtain call. Many people clap and cheer so the actors know how much they liked the show. </a:t>
            </a:r>
            <a:endParaRPr/>
          </a:p>
        </p:txBody>
      </p:sp>
      <p:pic>
        <p:nvPicPr>
          <p:cNvPr id="288" name="Google Shape;288;p39"/>
          <p:cNvPicPr preferRelativeResize="0"/>
          <p:nvPr/>
        </p:nvPicPr>
        <p:blipFill rotWithShape="1">
          <a:blip r:embed="rId3">
            <a:alphaModFix/>
          </a:blip>
          <a:srcRect/>
          <a:stretch/>
        </p:blipFill>
        <p:spPr>
          <a:xfrm>
            <a:off x="4407212" y="3456006"/>
            <a:ext cx="4206874" cy="2543175"/>
          </a:xfrm>
          <a:prstGeom prst="rect">
            <a:avLst/>
          </a:prstGeom>
          <a:noFill/>
          <a:ln>
            <a:noFill/>
          </a:ln>
        </p:spPr>
      </p:pic>
      <p:sp>
        <p:nvSpPr>
          <p:cNvPr id="289" name="Google Shape;289;p39"/>
          <p:cNvSpPr txBox="1"/>
          <p:nvPr/>
        </p:nvSpPr>
        <p:spPr>
          <a:xfrm>
            <a:off x="457200" y="3635131"/>
            <a:ext cx="3694200" cy="206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 can clap or cheer if I want to. If it is too loud, I can cover my ears.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Exiting the Theater</a:t>
            </a:r>
            <a:endParaRPr/>
          </a:p>
        </p:txBody>
      </p:sp>
      <p:sp>
        <p:nvSpPr>
          <p:cNvPr id="295" name="Google Shape;295;p40"/>
          <p:cNvSpPr txBox="1">
            <a:spLocks noGrp="1"/>
          </p:cNvSpPr>
          <p:nvPr>
            <p:ph type="body" idx="1"/>
          </p:nvPr>
        </p:nvSpPr>
        <p:spPr>
          <a:xfrm>
            <a:off x="457200" y="1417638"/>
            <a:ext cx="8229600" cy="4525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After the show is over, the lights will come on and we will exit the theater. Some of the actors will be in their </a:t>
            </a:r>
            <a:r>
              <a:rPr lang="en-US" b="1">
                <a:solidFill>
                  <a:srgbClr val="31859B"/>
                </a:solidFill>
              </a:rPr>
              <a:t>The Little Mermaid</a:t>
            </a:r>
            <a:r>
              <a:rPr lang="en-US">
                <a:solidFill>
                  <a:srgbClr val="31859B"/>
                </a:solidFill>
              </a:rPr>
              <a:t> </a:t>
            </a:r>
            <a:r>
              <a:rPr lang="en-US"/>
              <a:t>costumes in the lobby. If I want to, I can wave hello, shake their hand, or get their autograph in my Program.</a:t>
            </a:r>
            <a:endParaRPr/>
          </a:p>
          <a:p>
            <a:pPr marL="0" lvl="0" indent="0" algn="l" rtl="0">
              <a:lnSpc>
                <a:spcPct val="100000"/>
              </a:lnSpc>
              <a:spcBef>
                <a:spcPts val="640"/>
              </a:spcBef>
              <a:spcAft>
                <a:spcPts val="0"/>
              </a:spcAft>
              <a:buClr>
                <a:schemeClr val="dk1"/>
              </a:buClr>
              <a:buSzPts val="3200"/>
              <a:buFont typeface="Arial"/>
              <a:buNone/>
            </a:pPr>
            <a:r>
              <a:rPr lang="en-US"/>
              <a:t>I am excited to go see </a:t>
            </a:r>
            <a:r>
              <a:rPr lang="en-US" b="1">
                <a:solidFill>
                  <a:srgbClr val="31859B"/>
                </a:solidFill>
              </a:rPr>
              <a:t>The Little Mermaid</a:t>
            </a:r>
            <a:r>
              <a:rPr lang="en-US"/>
              <a:t>! </a:t>
            </a:r>
            <a:endParaRPr/>
          </a:p>
          <a:p>
            <a:pPr marL="342900" lvl="0" indent="-139700" algn="l" rtl="0">
              <a:lnSpc>
                <a:spcPct val="100000"/>
              </a:lnSpc>
              <a:spcBef>
                <a:spcPts val="640"/>
              </a:spcBef>
              <a:spcAft>
                <a:spcPts val="0"/>
              </a:spcAft>
              <a:buClr>
                <a:schemeClr val="dk1"/>
              </a:buClr>
              <a:buSzPts val="3200"/>
              <a:buFont typeface="Arial"/>
              <a:buNone/>
            </a:pPr>
            <a:endParaRPr/>
          </a:p>
        </p:txBody>
      </p:sp>
      <p:pic>
        <p:nvPicPr>
          <p:cNvPr id="296" name="Google Shape;296;p40"/>
          <p:cNvPicPr preferRelativeResize="0"/>
          <p:nvPr/>
        </p:nvPicPr>
        <p:blipFill rotWithShape="1">
          <a:blip r:embed="rId3">
            <a:alphaModFix/>
          </a:blip>
          <a:srcRect/>
          <a:stretch/>
        </p:blipFill>
        <p:spPr>
          <a:xfrm>
            <a:off x="5924650" y="5114925"/>
            <a:ext cx="2762150" cy="1601800"/>
          </a:xfrm>
          <a:prstGeom prst="rect">
            <a:avLst/>
          </a:prstGeom>
          <a:noFill/>
          <a:ln>
            <a:noFill/>
          </a:ln>
        </p:spPr>
      </p:pic>
      <p:sp>
        <p:nvSpPr>
          <p:cNvPr id="297" name="Google Shape;297;p40"/>
          <p:cNvSpPr txBox="1"/>
          <p:nvPr/>
        </p:nvSpPr>
        <p:spPr>
          <a:xfrm>
            <a:off x="339725" y="5891213"/>
            <a:ext cx="5140325" cy="82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Written by Emily Harvey Lacroix, Adapted from Social Stories by Lauren Cantos Smith and The Autism Alliance of MetroWest, a Program of Advocates, Inc.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959"/>
              <a:t> </a:t>
            </a:r>
            <a:br>
              <a:rPr lang="en-US" sz="3959"/>
            </a:br>
            <a:r>
              <a:rPr lang="en-US" sz="3600" b="1">
                <a:solidFill>
                  <a:srgbClr val="31859B"/>
                </a:solidFill>
              </a:rPr>
              <a:t>The Little Mermaid </a:t>
            </a:r>
            <a:r>
              <a:rPr lang="en-US" sz="3600"/>
              <a:t>is a special kind of show called a musical. The actors tell a story by talking, singing, and dancing. </a:t>
            </a:r>
            <a:endParaRPr sz="3600"/>
          </a:p>
        </p:txBody>
      </p:sp>
      <p:pic>
        <p:nvPicPr>
          <p:cNvPr id="103" name="Google Shape;103;p15"/>
          <p:cNvPicPr preferRelativeResize="0"/>
          <p:nvPr/>
        </p:nvPicPr>
        <p:blipFill rotWithShape="1">
          <a:blip r:embed="rId3">
            <a:alphaModFix/>
          </a:blip>
          <a:srcRect l="4996" r="11447"/>
          <a:stretch/>
        </p:blipFill>
        <p:spPr>
          <a:xfrm>
            <a:off x="752062" y="2324646"/>
            <a:ext cx="7639876" cy="3146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Where am I going?</a:t>
            </a:r>
            <a:endParaRPr/>
          </a:p>
        </p:txBody>
      </p:sp>
      <p:sp>
        <p:nvSpPr>
          <p:cNvPr id="109" name="Google Shape;109;p16"/>
          <p:cNvSpPr txBox="1"/>
          <p:nvPr/>
        </p:nvSpPr>
        <p:spPr>
          <a:xfrm>
            <a:off x="660400" y="1206500"/>
            <a:ext cx="762000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The performance is at Raymond J. Grey Junior High School in Acton, Massachusetts. The address is 16 Charter Road, Acton, Massachusetts 01720.</a:t>
            </a:r>
            <a:endParaRPr sz="1400" b="0" i="0" u="none" strike="noStrike" cap="none">
              <a:solidFill>
                <a:srgbClr val="000000"/>
              </a:solidFill>
              <a:latin typeface="Arial"/>
              <a:ea typeface="Arial"/>
              <a:cs typeface="Arial"/>
              <a:sym typeface="Arial"/>
            </a:endParaRPr>
          </a:p>
        </p:txBody>
      </p:sp>
      <p:pic>
        <p:nvPicPr>
          <p:cNvPr id="110" name="Google Shape;110;p16"/>
          <p:cNvPicPr preferRelativeResize="0"/>
          <p:nvPr/>
        </p:nvPicPr>
        <p:blipFill rotWithShape="1">
          <a:blip r:embed="rId3">
            <a:alphaModFix/>
          </a:blip>
          <a:srcRect/>
          <a:stretch/>
        </p:blipFill>
        <p:spPr>
          <a:xfrm>
            <a:off x="2242457" y="2957284"/>
            <a:ext cx="4659086" cy="34943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rgbClr val="31859B"/>
                </a:solidFill>
              </a:rPr>
              <a:t>The Dragonfly Theater</a:t>
            </a:r>
            <a:endParaRPr/>
          </a:p>
        </p:txBody>
      </p:sp>
      <p:pic>
        <p:nvPicPr>
          <p:cNvPr id="116" name="Google Shape;116;p17"/>
          <p:cNvPicPr preferRelativeResize="0"/>
          <p:nvPr/>
        </p:nvPicPr>
        <p:blipFill rotWithShape="1">
          <a:blip r:embed="rId3">
            <a:alphaModFix/>
          </a:blip>
          <a:srcRect/>
          <a:stretch/>
        </p:blipFill>
        <p:spPr>
          <a:xfrm>
            <a:off x="6215063" y="274638"/>
            <a:ext cx="2093912" cy="1463675"/>
          </a:xfrm>
          <a:prstGeom prst="rect">
            <a:avLst/>
          </a:prstGeom>
          <a:noFill/>
          <a:ln>
            <a:noFill/>
          </a:ln>
        </p:spPr>
      </p:pic>
      <p:pic>
        <p:nvPicPr>
          <p:cNvPr id="117" name="Google Shape;117;p17"/>
          <p:cNvPicPr preferRelativeResize="0"/>
          <p:nvPr/>
        </p:nvPicPr>
        <p:blipFill rotWithShape="1">
          <a:blip r:embed="rId4">
            <a:alphaModFix/>
          </a:blip>
          <a:srcRect/>
          <a:stretch/>
        </p:blipFill>
        <p:spPr>
          <a:xfrm>
            <a:off x="5908675" y="1871663"/>
            <a:ext cx="2778125" cy="4503737"/>
          </a:xfrm>
          <a:prstGeom prst="rect">
            <a:avLst/>
          </a:prstGeom>
          <a:noFill/>
          <a:ln>
            <a:noFill/>
          </a:ln>
        </p:spPr>
      </p:pic>
      <p:sp>
        <p:nvSpPr>
          <p:cNvPr id="118" name="Google Shape;118;p17"/>
          <p:cNvSpPr txBox="1"/>
          <p:nvPr/>
        </p:nvSpPr>
        <p:spPr>
          <a:xfrm>
            <a:off x="457200" y="1738313"/>
            <a:ext cx="5103813" cy="48013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 Dragonfly Theater is inside the Raymond J. Grey Junior High school. I will see the show </a:t>
            </a:r>
            <a:r>
              <a:rPr lang="en-US" sz="3200" b="1" i="0" u="none" strike="noStrike" cap="none">
                <a:solidFill>
                  <a:srgbClr val="31859B"/>
                </a:solidFill>
                <a:latin typeface="Arial"/>
                <a:ea typeface="Arial"/>
                <a:cs typeface="Arial"/>
                <a:sym typeface="Arial"/>
              </a:rPr>
              <a:t>The Little Mermaid </a:t>
            </a:r>
            <a:r>
              <a:rPr lang="en-US" sz="3200" b="0" i="0" u="none" strike="noStrike" cap="none">
                <a:solidFill>
                  <a:schemeClr val="dk1"/>
                </a:solidFill>
                <a:latin typeface="Calibri"/>
                <a:ea typeface="Calibri"/>
                <a:cs typeface="Calibri"/>
                <a:sym typeface="Calibri"/>
              </a:rPr>
              <a:t>in the Dragonfly Theater.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Another word for a theater is an “auditorium.”</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Waiting</a:t>
            </a:r>
            <a:endParaRPr/>
          </a:p>
        </p:txBody>
      </p:sp>
      <p:sp>
        <p:nvSpPr>
          <p:cNvPr id="124" name="Google Shape;124;p18"/>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We may have to stand in line to get into the theater. I will do my best to be patient while we wait. We will show our tickets to a person called an “usher” who will tell us where to go.</a:t>
            </a:r>
            <a:endParaRPr/>
          </a:p>
          <a:p>
            <a:pPr marL="342900" lvl="0" indent="-139700" algn="l" rtl="0">
              <a:lnSpc>
                <a:spcPct val="100000"/>
              </a:lnSpc>
              <a:spcBef>
                <a:spcPts val="640"/>
              </a:spcBef>
              <a:spcAft>
                <a:spcPts val="0"/>
              </a:spcAft>
              <a:buClr>
                <a:schemeClr val="dk1"/>
              </a:buClr>
              <a:buSzPts val="3200"/>
              <a:buFont typeface="Arial"/>
              <a:buNone/>
            </a:pPr>
            <a:endParaRPr/>
          </a:p>
        </p:txBody>
      </p:sp>
      <p:pic>
        <p:nvPicPr>
          <p:cNvPr id="125" name="Google Shape;125;p18"/>
          <p:cNvPicPr preferRelativeResize="0"/>
          <p:nvPr/>
        </p:nvPicPr>
        <p:blipFill rotWithShape="1">
          <a:blip r:embed="rId3">
            <a:alphaModFix/>
          </a:blip>
          <a:srcRect/>
          <a:stretch/>
        </p:blipFill>
        <p:spPr>
          <a:xfrm>
            <a:off x="590550" y="3687763"/>
            <a:ext cx="3251200" cy="2438400"/>
          </a:xfrm>
          <a:prstGeom prst="rect">
            <a:avLst/>
          </a:prstGeom>
          <a:noFill/>
          <a:ln>
            <a:noFill/>
          </a:ln>
        </p:spPr>
      </p:pic>
      <p:pic>
        <p:nvPicPr>
          <p:cNvPr id="126" name="Google Shape;126;p18"/>
          <p:cNvPicPr preferRelativeResize="0"/>
          <p:nvPr/>
        </p:nvPicPr>
        <p:blipFill rotWithShape="1">
          <a:blip r:embed="rId4">
            <a:alphaModFix/>
          </a:blip>
          <a:srcRect/>
          <a:stretch/>
        </p:blipFill>
        <p:spPr>
          <a:xfrm>
            <a:off x="4900613" y="3687763"/>
            <a:ext cx="3251200" cy="243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494778" y="-2598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Bathroom Break</a:t>
            </a:r>
            <a:endParaRPr/>
          </a:p>
        </p:txBody>
      </p:sp>
      <p:sp>
        <p:nvSpPr>
          <p:cNvPr id="132" name="Google Shape;132;p19"/>
          <p:cNvSpPr txBox="1">
            <a:spLocks noGrp="1"/>
          </p:cNvSpPr>
          <p:nvPr>
            <p:ph type="body" idx="1"/>
          </p:nvPr>
        </p:nvSpPr>
        <p:spPr>
          <a:xfrm>
            <a:off x="494777" y="1117015"/>
            <a:ext cx="5367300" cy="279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Arial"/>
              <a:buNone/>
            </a:pPr>
            <a:r>
              <a:rPr lang="en-US" sz="3000"/>
              <a:t>When we enter the school, the bathrooms are located down the hallway to the right of The Dragonfly Theater. I can ask if I need to go to the bathroom. Family bathrooms are here if I need someone to come with me. </a:t>
            </a:r>
            <a:endParaRPr/>
          </a:p>
          <a:p>
            <a:pPr marL="342900" lvl="0" indent="-139700" algn="l" rtl="0">
              <a:lnSpc>
                <a:spcPct val="100000"/>
              </a:lnSpc>
              <a:spcBef>
                <a:spcPts val="640"/>
              </a:spcBef>
              <a:spcAft>
                <a:spcPts val="0"/>
              </a:spcAft>
              <a:buClr>
                <a:schemeClr val="dk1"/>
              </a:buClr>
              <a:buSzPts val="3200"/>
              <a:buFont typeface="Arial"/>
              <a:buNone/>
            </a:pPr>
            <a:endParaRPr/>
          </a:p>
        </p:txBody>
      </p:sp>
      <p:pic>
        <p:nvPicPr>
          <p:cNvPr id="133" name="Google Shape;133;p19"/>
          <p:cNvPicPr preferRelativeResize="0"/>
          <p:nvPr/>
        </p:nvPicPr>
        <p:blipFill rotWithShape="1">
          <a:blip r:embed="rId3">
            <a:alphaModFix/>
          </a:blip>
          <a:srcRect/>
          <a:stretch/>
        </p:blipFill>
        <p:spPr>
          <a:xfrm>
            <a:off x="6008283" y="926925"/>
            <a:ext cx="2164847" cy="2607091"/>
          </a:xfrm>
          <a:prstGeom prst="rect">
            <a:avLst/>
          </a:prstGeom>
          <a:noFill/>
          <a:ln>
            <a:noFill/>
          </a:ln>
        </p:spPr>
      </p:pic>
      <p:pic>
        <p:nvPicPr>
          <p:cNvPr id="134" name="Google Shape;134;p19"/>
          <p:cNvPicPr preferRelativeResize="0"/>
          <p:nvPr/>
        </p:nvPicPr>
        <p:blipFill rotWithShape="1">
          <a:blip r:embed="rId4">
            <a:alphaModFix/>
          </a:blip>
          <a:srcRect/>
          <a:stretch/>
        </p:blipFill>
        <p:spPr>
          <a:xfrm>
            <a:off x="5862086" y="3757801"/>
            <a:ext cx="2945462" cy="2793900"/>
          </a:xfrm>
          <a:prstGeom prst="rect">
            <a:avLst/>
          </a:prstGeom>
          <a:noFill/>
          <a:ln>
            <a:noFill/>
          </a:ln>
        </p:spPr>
      </p:pic>
      <p:sp>
        <p:nvSpPr>
          <p:cNvPr id="135" name="Google Shape;135;p19"/>
          <p:cNvSpPr txBox="1"/>
          <p:nvPr/>
        </p:nvSpPr>
        <p:spPr>
          <a:xfrm>
            <a:off x="494775" y="4340909"/>
            <a:ext cx="5367300" cy="27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Before the show and intermission are good times to use the bathroom. I can also take a break during the show if I need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Inside the Theater</a:t>
            </a:r>
            <a:endParaRPr/>
          </a:p>
        </p:txBody>
      </p:sp>
      <p:sp>
        <p:nvSpPr>
          <p:cNvPr id="141" name="Google Shape;14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a:t>There are 450 seats in the theater. An usher will help us find our seats. The ticket will tell us what number seat to find.</a:t>
            </a:r>
            <a:endParaRPr/>
          </a:p>
        </p:txBody>
      </p:sp>
      <p:pic>
        <p:nvPicPr>
          <p:cNvPr id="142" name="Google Shape;142;p20"/>
          <p:cNvPicPr preferRelativeResize="0"/>
          <p:nvPr/>
        </p:nvPicPr>
        <p:blipFill rotWithShape="1">
          <a:blip r:embed="rId3">
            <a:alphaModFix/>
          </a:blip>
          <a:srcRect/>
          <a:stretch/>
        </p:blipFill>
        <p:spPr>
          <a:xfrm>
            <a:off x="595313" y="3308350"/>
            <a:ext cx="3884612" cy="2692400"/>
          </a:xfrm>
          <a:prstGeom prst="rect">
            <a:avLst/>
          </a:prstGeom>
          <a:noFill/>
          <a:ln>
            <a:noFill/>
          </a:ln>
        </p:spPr>
      </p:pic>
      <p:pic>
        <p:nvPicPr>
          <p:cNvPr id="143" name="Google Shape;143;p20"/>
          <p:cNvPicPr preferRelativeResize="0"/>
          <p:nvPr/>
        </p:nvPicPr>
        <p:blipFill rotWithShape="1">
          <a:blip r:embed="rId4">
            <a:alphaModFix/>
          </a:blip>
          <a:srcRect/>
          <a:stretch/>
        </p:blipFill>
        <p:spPr>
          <a:xfrm>
            <a:off x="4684537" y="3308350"/>
            <a:ext cx="3840526" cy="269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31859B"/>
                </a:solidFill>
              </a:rPr>
              <a:t>Program</a:t>
            </a:r>
            <a:endParaRPr/>
          </a:p>
        </p:txBody>
      </p:sp>
      <p:sp>
        <p:nvSpPr>
          <p:cNvPr id="149" name="Google Shape;149;p21"/>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endParaRPr dirty="0"/>
          </a:p>
          <a:p>
            <a:pPr marL="0" lvl="0" indent="0" algn="l" rtl="0">
              <a:lnSpc>
                <a:spcPct val="100000"/>
              </a:lnSpc>
              <a:spcBef>
                <a:spcPts val="640"/>
              </a:spcBef>
              <a:spcAft>
                <a:spcPts val="0"/>
              </a:spcAft>
              <a:buClr>
                <a:schemeClr val="dk1"/>
              </a:buClr>
              <a:buSzPts val="3200"/>
              <a:buFont typeface="Arial"/>
              <a:buNone/>
            </a:pPr>
            <a:r>
              <a:rPr lang="en-US" dirty="0"/>
              <a:t>The usher will also give us a “Program.” The program is a small book that tells you about the people who helped make the show. Programs list the names of the actors and the titles of the songs in the show. </a:t>
            </a:r>
            <a:endParaRPr dirty="0"/>
          </a:p>
          <a:p>
            <a:pPr marL="0" lvl="0" indent="0" algn="l" rtl="0">
              <a:lnSpc>
                <a:spcPct val="100000"/>
              </a:lnSpc>
              <a:spcBef>
                <a:spcPts val="640"/>
              </a:spcBef>
              <a:spcAft>
                <a:spcPts val="0"/>
              </a:spcAft>
              <a:buClr>
                <a:schemeClr val="dk1"/>
              </a:buClr>
              <a:buSzPts val="3200"/>
              <a:buFont typeface="Arial"/>
              <a:buNone/>
            </a:pPr>
            <a:endParaRPr dirty="0"/>
          </a:p>
          <a:p>
            <a:pPr marL="0" lvl="0" indent="0" algn="l" rtl="0">
              <a:lnSpc>
                <a:spcPct val="100000"/>
              </a:lnSpc>
              <a:spcBef>
                <a:spcPts val="640"/>
              </a:spcBef>
              <a:spcAft>
                <a:spcPts val="0"/>
              </a:spcAft>
              <a:buClr>
                <a:schemeClr val="dk1"/>
              </a:buClr>
              <a:buSzPts val="3200"/>
              <a:buFont typeface="Arial"/>
              <a:buNone/>
            </a:pPr>
            <a:r>
              <a:rPr lang="en-US" dirty="0"/>
              <a:t>A program is also called a “Play Bill.” </a:t>
            </a:r>
            <a:endParaRPr dirty="0"/>
          </a:p>
          <a:p>
            <a:pPr marL="342900" lvl="0" indent="-139700" algn="l" rtl="0">
              <a:lnSpc>
                <a:spcPct val="100000"/>
              </a:lnSpc>
              <a:spcBef>
                <a:spcPts val="640"/>
              </a:spcBef>
              <a:spcAft>
                <a:spcPts val="0"/>
              </a:spcAft>
              <a:buClr>
                <a:schemeClr val="dk1"/>
              </a:buClr>
              <a:buSzPts val="3200"/>
              <a:buFont typeface="Arial"/>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1610</Words>
  <Application>Microsoft Office PowerPoint</Application>
  <PresentationFormat>On-screen Show (4:3)</PresentationFormat>
  <Paragraphs>91</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Going to see   </vt:lpstr>
      <vt:lpstr>  The Little Mermaid is a special kind of show called a musical. The actors tell a story by talking, singing, and dancing. </vt:lpstr>
      <vt:lpstr>Where am I going?</vt:lpstr>
      <vt:lpstr>The Dragonfly Theater</vt:lpstr>
      <vt:lpstr>Waiting</vt:lpstr>
      <vt:lpstr>Bathroom Break</vt:lpstr>
      <vt:lpstr>Inside the Theater</vt:lpstr>
      <vt:lpstr>Program</vt:lpstr>
      <vt:lpstr>Sitting Down</vt:lpstr>
      <vt:lpstr>The Auditorium</vt:lpstr>
      <vt:lpstr>PowerPoint Presentation</vt:lpstr>
      <vt:lpstr>Introducing Actors </vt:lpstr>
      <vt:lpstr>Ariel, the Little Mermaid</vt:lpstr>
      <vt:lpstr>Prince Eric</vt:lpstr>
      <vt:lpstr>King Triton</vt:lpstr>
      <vt:lpstr>Ursula, Flotsam, and Jetsam</vt:lpstr>
      <vt:lpstr>Chef Louis</vt:lpstr>
      <vt:lpstr>Starting the Show</vt:lpstr>
      <vt:lpstr>PowerPoint Presentation</vt:lpstr>
      <vt:lpstr>Chill-Out Room</vt:lpstr>
      <vt:lpstr>PowerPoint Presentation</vt:lpstr>
      <vt:lpstr>Noise</vt:lpstr>
      <vt:lpstr>Intermission</vt:lpstr>
      <vt:lpstr>Snacks</vt:lpstr>
      <vt:lpstr>Back to the Show</vt:lpstr>
      <vt:lpstr>Curtain Call</vt:lpstr>
      <vt:lpstr>Exiting the Theater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Cass</cp:lastModifiedBy>
  <cp:revision>2</cp:revision>
  <dcterms:modified xsi:type="dcterms:W3CDTF">2019-03-20T21:28:29Z</dcterms:modified>
</cp:coreProperties>
</file>